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69" r:id="rId3"/>
    <p:sldId id="270" r:id="rId4"/>
    <p:sldId id="271" r:id="rId5"/>
    <p:sldId id="268" r:id="rId6"/>
    <p:sldId id="283" r:id="rId7"/>
    <p:sldId id="258" r:id="rId8"/>
    <p:sldId id="284" r:id="rId9"/>
    <p:sldId id="276" r:id="rId10"/>
    <p:sldId id="259" r:id="rId11"/>
    <p:sldId id="262" r:id="rId12"/>
    <p:sldId id="260" r:id="rId13"/>
    <p:sldId id="263" r:id="rId14"/>
    <p:sldId id="261" r:id="rId15"/>
    <p:sldId id="264" r:id="rId16"/>
    <p:sldId id="265" r:id="rId17"/>
    <p:sldId id="273" r:id="rId18"/>
    <p:sldId id="274" r:id="rId19"/>
    <p:sldId id="266" r:id="rId20"/>
    <p:sldId id="256" r:id="rId21"/>
    <p:sldId id="275" r:id="rId22"/>
    <p:sldId id="295" r:id="rId23"/>
    <p:sldId id="277" r:id="rId24"/>
    <p:sldId id="279" r:id="rId25"/>
    <p:sldId id="285" r:id="rId26"/>
    <p:sldId id="282" r:id="rId27"/>
    <p:sldId id="286" r:id="rId28"/>
    <p:sldId id="287" r:id="rId29"/>
    <p:sldId id="278" r:id="rId30"/>
    <p:sldId id="280" r:id="rId31"/>
    <p:sldId id="281" r:id="rId32"/>
    <p:sldId id="288" r:id="rId33"/>
    <p:sldId id="289" r:id="rId34"/>
    <p:sldId id="291" r:id="rId35"/>
    <p:sldId id="293"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CD1621-C17C-4410-99C1-7D4B9308A6B2}">
          <p14:sldIdLst>
            <p14:sldId id="294"/>
            <p14:sldId id="269"/>
            <p14:sldId id="270"/>
            <p14:sldId id="271"/>
            <p14:sldId id="268"/>
            <p14:sldId id="283"/>
            <p14:sldId id="258"/>
            <p14:sldId id="284"/>
            <p14:sldId id="276"/>
            <p14:sldId id="259"/>
            <p14:sldId id="262"/>
            <p14:sldId id="260"/>
            <p14:sldId id="263"/>
            <p14:sldId id="261"/>
            <p14:sldId id="264"/>
            <p14:sldId id="265"/>
            <p14:sldId id="273"/>
            <p14:sldId id="274"/>
            <p14:sldId id="266"/>
          </p14:sldIdLst>
        </p14:section>
        <p14:section name="Untitled Section" id="{0B52A2B2-14AC-45F3-A07F-D359491D42E2}">
          <p14:sldIdLst>
            <p14:sldId id="256"/>
            <p14:sldId id="275"/>
            <p14:sldId id="295"/>
            <p14:sldId id="277"/>
            <p14:sldId id="279"/>
            <p14:sldId id="285"/>
            <p14:sldId id="282"/>
            <p14:sldId id="286"/>
            <p14:sldId id="287"/>
            <p14:sldId id="278"/>
            <p14:sldId id="280"/>
            <p14:sldId id="281"/>
            <p14:sldId id="288"/>
            <p14:sldId id="289"/>
            <p14:sldId id="291"/>
            <p14:sldId id="293"/>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72130-336C-4665-B2A4-AD0E85EE7FDC}"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175050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72130-336C-4665-B2A4-AD0E85EE7FDC}"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1444712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72130-336C-4665-B2A4-AD0E85EE7FDC}"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36956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72130-336C-4665-B2A4-AD0E85EE7FDC}"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76222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72130-336C-4665-B2A4-AD0E85EE7FDC}"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68608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72130-336C-4665-B2A4-AD0E85EE7FDC}"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79510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72130-336C-4665-B2A4-AD0E85EE7FDC}" type="datetimeFigureOut">
              <a:rPr lang="en-US" smtClean="0"/>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425860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72130-336C-4665-B2A4-AD0E85EE7FDC}" type="datetimeFigureOut">
              <a:rPr lang="en-US" smtClean="0"/>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110751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72130-336C-4665-B2A4-AD0E85EE7FDC}" type="datetimeFigureOut">
              <a:rPr lang="en-US" smtClean="0"/>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67745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72130-336C-4665-B2A4-AD0E85EE7FDC}"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34899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72130-336C-4665-B2A4-AD0E85EE7FDC}"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21C20B-3797-43D7-800F-FF312D7388E1}" type="slidenum">
              <a:rPr lang="en-US" smtClean="0"/>
              <a:t>‹#›</a:t>
            </a:fld>
            <a:endParaRPr lang="en-US"/>
          </a:p>
        </p:txBody>
      </p:sp>
    </p:spTree>
    <p:extLst>
      <p:ext uri="{BB962C8B-B14F-4D97-AF65-F5344CB8AC3E}">
        <p14:creationId xmlns:p14="http://schemas.microsoft.com/office/powerpoint/2010/main" val="267572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72130-336C-4665-B2A4-AD0E85EE7FDC}" type="datetimeFigureOut">
              <a:rPr lang="en-US" smtClean="0"/>
              <a:t>6/13/2014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1C20B-3797-43D7-800F-FF312D7388E1}" type="slidenum">
              <a:rPr lang="en-US" smtClean="0"/>
              <a:t>‹#›</a:t>
            </a:fld>
            <a:endParaRPr lang="en-US"/>
          </a:p>
        </p:txBody>
      </p:sp>
    </p:spTree>
    <p:extLst>
      <p:ext uri="{BB962C8B-B14F-4D97-AF65-F5344CB8AC3E}">
        <p14:creationId xmlns:p14="http://schemas.microsoft.com/office/powerpoint/2010/main" val="1643022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r>
              <a:rPr lang="en-US" sz="6600" dirty="0" smtClean="0"/>
              <a:t>What should I call you?</a:t>
            </a:r>
            <a:endParaRPr lang="en-US" sz="6600" dirty="0"/>
          </a:p>
        </p:txBody>
      </p:sp>
    </p:spTree>
    <p:extLst>
      <p:ext uri="{BB962C8B-B14F-4D97-AF65-F5344CB8AC3E}">
        <p14:creationId xmlns:p14="http://schemas.microsoft.com/office/powerpoint/2010/main" val="3992998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WISDOM OF JESUS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1524000"/>
            <a:ext cx="6096000" cy="5105400"/>
          </a:xfrm>
        </p:spPr>
      </p:pic>
    </p:spTree>
    <p:extLst>
      <p:ext uri="{BB962C8B-B14F-4D97-AF65-F5344CB8AC3E}">
        <p14:creationId xmlns:p14="http://schemas.microsoft.com/office/powerpoint/2010/main" val="261101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90600"/>
            <a:ext cx="7772400" cy="4191000"/>
          </a:xfrm>
        </p:spPr>
        <p:style>
          <a:lnRef idx="3">
            <a:schemeClr val="lt1"/>
          </a:lnRef>
          <a:fillRef idx="1">
            <a:schemeClr val="accent1"/>
          </a:fillRef>
          <a:effectRef idx="1">
            <a:schemeClr val="accent1"/>
          </a:effectRef>
          <a:fontRef idx="minor">
            <a:schemeClr val="lt1"/>
          </a:fontRef>
        </p:style>
        <p:txBody>
          <a:bodyPr>
            <a:normAutofit/>
          </a:bodyPr>
          <a:lstStyle/>
          <a:p>
            <a:r>
              <a:rPr lang="en-US" dirty="0" smtClean="0"/>
              <a:t>Jesus – living in the kingdom of God and God’s will above all else</a:t>
            </a:r>
            <a:br>
              <a:rPr lang="en-US" dirty="0" smtClean="0"/>
            </a:br>
            <a:endParaRPr lang="en-US" dirty="0"/>
          </a:p>
        </p:txBody>
      </p:sp>
      <p:sp>
        <p:nvSpPr>
          <p:cNvPr id="8" name="Subtitle 7"/>
          <p:cNvSpPr>
            <a:spLocks noGrp="1"/>
          </p:cNvSpPr>
          <p:nvPr>
            <p:ph type="subTitle" idx="1"/>
          </p:nvPr>
        </p:nvSpPr>
        <p:spPr>
          <a:xfrm>
            <a:off x="1371600" y="6400800"/>
            <a:ext cx="6400800" cy="76200"/>
          </a:xfrm>
        </p:spPr>
        <p:txBody>
          <a:bodyPr>
            <a:normAutofit fontScale="25000" lnSpcReduction="20000"/>
          </a:bodyPr>
          <a:lstStyle/>
          <a:p>
            <a:endParaRPr lang="en-US" dirty="0"/>
          </a:p>
        </p:txBody>
      </p:sp>
    </p:spTree>
    <p:extLst>
      <p:ext uri="{BB962C8B-B14F-4D97-AF65-F5344CB8AC3E}">
        <p14:creationId xmlns:p14="http://schemas.microsoft.com/office/powerpoint/2010/main" val="609716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WISDOM OF THE  </a:t>
            </a:r>
            <a:br>
              <a:rPr lang="en-US" dirty="0" smtClean="0"/>
            </a:br>
            <a:r>
              <a:rPr lang="en-US" dirty="0" smtClean="0"/>
              <a:t>RULE OF ST. BENEDICT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524000"/>
            <a:ext cx="6172199" cy="5105400"/>
          </a:xfrm>
        </p:spPr>
      </p:pic>
    </p:spTree>
    <p:extLst>
      <p:ext uri="{BB962C8B-B14F-4D97-AF65-F5344CB8AC3E}">
        <p14:creationId xmlns:p14="http://schemas.microsoft.com/office/powerpoint/2010/main" val="400444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43735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Rule of Benedict - moving deeper in relationship with God and organizing Christian Community</a:t>
            </a:r>
            <a:endParaRPr lang="en-US" dirty="0"/>
          </a:p>
        </p:txBody>
      </p:sp>
    </p:spTree>
    <p:extLst>
      <p:ext uri="{BB962C8B-B14F-4D97-AF65-F5344CB8AC3E}">
        <p14:creationId xmlns:p14="http://schemas.microsoft.com/office/powerpoint/2010/main" val="1147342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WISDOM OF FAMILY SYSTEMS </a:t>
            </a: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95362" y="1600994"/>
            <a:ext cx="3576638" cy="452437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57800" y="1676400"/>
            <a:ext cx="2895599" cy="3200400"/>
          </a:xfrm>
        </p:spPr>
      </p:pic>
    </p:spTree>
    <p:extLst>
      <p:ext uri="{BB962C8B-B14F-4D97-AF65-F5344CB8AC3E}">
        <p14:creationId xmlns:p14="http://schemas.microsoft.com/office/powerpoint/2010/main" val="243618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343400"/>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Friedman – self-work = health in the whole system, being a peaceful presence in the midst of turmoil, the ability to take a stand based on principles</a:t>
            </a:r>
            <a:endParaRPr lang="en-US" dirty="0"/>
          </a:p>
        </p:txBody>
      </p:sp>
    </p:spTree>
    <p:extLst>
      <p:ext uri="{BB962C8B-B14F-4D97-AF65-F5344CB8AC3E}">
        <p14:creationId xmlns:p14="http://schemas.microsoft.com/office/powerpoint/2010/main" val="430416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553200"/>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b="1" dirty="0" smtClean="0">
                <a:latin typeface="Gungsuh" panose="02030600000101010101" pitchFamily="18" charset="-127"/>
                <a:ea typeface="Gungsuh" panose="02030600000101010101" pitchFamily="18" charset="-127"/>
              </a:rPr>
              <a:t>JESUS/BENEDICT/FRIEDMAN</a:t>
            </a:r>
            <a:r>
              <a:rPr lang="en-US" b="1" dirty="0" smtClean="0"/>
              <a:t/>
            </a:r>
            <a:br>
              <a:rPr lang="en-US" b="1" dirty="0" smtClean="0"/>
            </a:br>
            <a:r>
              <a:rPr lang="en-US" b="1" u="sng" dirty="0" smtClean="0">
                <a:solidFill>
                  <a:schemeClr val="tx2"/>
                </a:solidFill>
              </a:rPr>
              <a:t>Leadership</a:t>
            </a:r>
            <a:r>
              <a:rPr lang="en-US" b="1" dirty="0" smtClean="0">
                <a:solidFill>
                  <a:schemeClr val="tx2"/>
                </a:solidFill>
              </a:rPr>
              <a:t> based on principles and needs, emphasizing the message rather than the individual.  </a:t>
            </a:r>
            <a:br>
              <a:rPr lang="en-US" b="1" dirty="0" smtClean="0">
                <a:solidFill>
                  <a:schemeClr val="tx2"/>
                </a:solidFill>
              </a:rPr>
            </a:br>
            <a:r>
              <a:rPr lang="en-US" b="1" u="sng" dirty="0" smtClean="0">
                <a:solidFill>
                  <a:schemeClr val="accent2"/>
                </a:solidFill>
              </a:rPr>
              <a:t>Leadership</a:t>
            </a:r>
            <a:r>
              <a:rPr lang="en-US" b="1" dirty="0" smtClean="0">
                <a:solidFill>
                  <a:schemeClr val="accent2"/>
                </a:solidFill>
              </a:rPr>
              <a:t> which provides opportunities for spiritual growth and organizes community with clarity.  </a:t>
            </a:r>
            <a:r>
              <a:rPr lang="en-US" b="1" u="sng" dirty="0" smtClean="0">
                <a:solidFill>
                  <a:srgbClr val="7030A0"/>
                </a:solidFill>
              </a:rPr>
              <a:t>Leadership</a:t>
            </a:r>
            <a:r>
              <a:rPr lang="en-US" b="1" dirty="0" smtClean="0">
                <a:solidFill>
                  <a:srgbClr val="7030A0"/>
                </a:solidFill>
              </a:rPr>
              <a:t> which names the secrets, seeks transparency in all things, and works with motivated people and parishes for positive change.</a:t>
            </a:r>
            <a:endParaRPr lang="en-US" b="1" dirty="0">
              <a:solidFill>
                <a:srgbClr val="7030A0"/>
              </a:solidFill>
            </a:endParaRPr>
          </a:p>
        </p:txBody>
      </p:sp>
    </p:spTree>
    <p:extLst>
      <p:ext uri="{BB962C8B-B14F-4D97-AF65-F5344CB8AC3E}">
        <p14:creationId xmlns:p14="http://schemas.microsoft.com/office/powerpoint/2010/main" val="52051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normAutofit/>
          </a:bodyPr>
          <a:lstStyle/>
          <a:p>
            <a:r>
              <a:rPr lang="en-US" sz="5400" dirty="0" smtClean="0">
                <a:latin typeface="Lucida Handwriting" panose="03010101010101010101" pitchFamily="66" charset="0"/>
              </a:rPr>
              <a:t>The Right Reverend</a:t>
            </a:r>
            <a:endParaRPr lang="en-US" sz="5400" dirty="0">
              <a:latin typeface="Lucida Handwriting" panose="03010101010101010101" pitchFamily="66" charset="0"/>
            </a:endParaRPr>
          </a:p>
        </p:txBody>
      </p:sp>
    </p:spTree>
    <p:extLst>
      <p:ext uri="{BB962C8B-B14F-4D97-AF65-F5344CB8AC3E}">
        <p14:creationId xmlns:p14="http://schemas.microsoft.com/office/powerpoint/2010/main" val="2831720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Autofit/>
          </a:bodyPr>
          <a:lstStyle/>
          <a:p>
            <a:r>
              <a:rPr lang="en-US" sz="6000" dirty="0" smtClean="0">
                <a:latin typeface="Lucida Handwriting" panose="03010101010101010101" pitchFamily="66" charset="0"/>
              </a:rPr>
              <a:t>Bishop-as-Abbot</a:t>
            </a:r>
            <a:endParaRPr lang="en-US" sz="6000" dirty="0">
              <a:latin typeface="Lucida Handwriting" panose="03010101010101010101" pitchFamily="66" charset="0"/>
            </a:endParaRPr>
          </a:p>
        </p:txBody>
      </p:sp>
    </p:spTree>
    <p:extLst>
      <p:ext uri="{BB962C8B-B14F-4D97-AF65-F5344CB8AC3E}">
        <p14:creationId xmlns:p14="http://schemas.microsoft.com/office/powerpoint/2010/main" val="1566140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54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90800"/>
            <a:ext cx="8229600" cy="1143000"/>
          </a:xfrm>
        </p:spPr>
        <p:txBody>
          <a:bodyPr>
            <a:noAutofit/>
          </a:bodyPr>
          <a:lstStyle/>
          <a:p>
            <a:r>
              <a:rPr lang="en-US" sz="9600" dirty="0" smtClean="0"/>
              <a:t>Bob</a:t>
            </a:r>
            <a:endParaRPr lang="en-US" sz="9600" dirty="0"/>
          </a:p>
        </p:txBody>
      </p:sp>
    </p:spTree>
    <p:extLst>
      <p:ext uri="{BB962C8B-B14F-4D97-AF65-F5344CB8AC3E}">
        <p14:creationId xmlns:p14="http://schemas.microsoft.com/office/powerpoint/2010/main" val="9652563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HEALING – naming (expose to light), treatment, different way of living</a:t>
            </a:r>
            <a:endParaRPr lang="en-US" dirty="0"/>
          </a:p>
        </p:txBody>
      </p:sp>
      <p:sp>
        <p:nvSpPr>
          <p:cNvPr id="3" name="Subtitle 2"/>
          <p:cNvSpPr>
            <a:spLocks noGrp="1"/>
          </p:cNvSpPr>
          <p:nvPr>
            <p:ph type="subTitle" idx="1"/>
          </p:nvPr>
        </p:nvSpPr>
        <p:spPr/>
        <p:txBody>
          <a:bodyPr/>
          <a:lstStyle/>
          <a:p>
            <a:r>
              <a:rPr lang="en-US" smtClean="0"/>
              <a:t>COMMUNITY – intentionality, communal rules, greater purpose, common mission</a:t>
            </a:r>
            <a:endParaRPr lang="en-US" dirty="0"/>
          </a:p>
        </p:txBody>
      </p:sp>
    </p:spTree>
    <p:extLst>
      <p:ext uri="{BB962C8B-B14F-4D97-AF65-F5344CB8AC3E}">
        <p14:creationId xmlns:p14="http://schemas.microsoft.com/office/powerpoint/2010/main" val="3685301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Rowing in the Same Direction</a:t>
            </a:r>
            <a:endParaRPr lang="en-US" dirty="0"/>
          </a:p>
        </p:txBody>
      </p:sp>
      <p:sp>
        <p:nvSpPr>
          <p:cNvPr id="3" name="Text Placeholder 2"/>
          <p:cNvSpPr>
            <a:spLocks noGrp="1"/>
          </p:cNvSpPr>
          <p:nvPr>
            <p:ph type="body" idx="1"/>
          </p:nvPr>
        </p:nvSpPr>
        <p:spPr/>
        <p:txBody>
          <a:bodyPr>
            <a:noAutofit/>
          </a:bodyPr>
          <a:lstStyle/>
          <a:p>
            <a:pPr algn="ctr"/>
            <a:r>
              <a:rPr lang="en-US" sz="4400" dirty="0" smtClean="0">
                <a:latin typeface="Lucida Handwriting" panose="03010101010101010101" pitchFamily="66" charset="0"/>
              </a:rPr>
              <a:t>This Works</a:t>
            </a:r>
            <a:endParaRPr lang="en-US" sz="4400" dirty="0">
              <a:latin typeface="Lucida Handwriting" panose="03010101010101010101" pitchFamily="66" charset="0"/>
            </a:endParaRP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81000" y="2057400"/>
            <a:ext cx="4343400" cy="4495800"/>
          </a:xfrm>
        </p:spPr>
      </p:pic>
      <p:sp>
        <p:nvSpPr>
          <p:cNvPr id="5" name="Text Placeholder 4"/>
          <p:cNvSpPr>
            <a:spLocks noGrp="1"/>
          </p:cNvSpPr>
          <p:nvPr>
            <p:ph type="body" sz="quarter" idx="3"/>
          </p:nvPr>
        </p:nvSpPr>
        <p:spPr/>
        <p:txBody>
          <a:bodyPr>
            <a:noAutofit/>
          </a:bodyPr>
          <a:lstStyle/>
          <a:p>
            <a:pPr algn="ctr"/>
            <a:r>
              <a:rPr lang="en-US" sz="4400" dirty="0" smtClean="0"/>
              <a:t>This Doesn’t</a:t>
            </a:r>
            <a:endParaRPr lang="en-US" sz="4400"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953000" y="2057400"/>
            <a:ext cx="3733800" cy="4495800"/>
          </a:xfrm>
        </p:spPr>
      </p:pic>
    </p:spTree>
    <p:extLst>
      <p:ext uri="{BB962C8B-B14F-4D97-AF65-F5344CB8AC3E}">
        <p14:creationId xmlns:p14="http://schemas.microsoft.com/office/powerpoint/2010/main" val="407776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8"/>
                                        </p:tgtEl>
                                        <p:attrNameLst>
                                          <p:attrName>r</p:attrName>
                                        </p:attrNameLst>
                                      </p:cBhvr>
                                    </p:animRot>
                                    <p:animRot by="-240000">
                                      <p:cBhvr>
                                        <p:cTn id="11" dur="200" fill="hold">
                                          <p:stCondLst>
                                            <p:cond delay="200"/>
                                          </p:stCondLst>
                                        </p:cTn>
                                        <p:tgtEl>
                                          <p:spTgt spid="8"/>
                                        </p:tgtEl>
                                        <p:attrNameLst>
                                          <p:attrName>r</p:attrName>
                                        </p:attrNameLst>
                                      </p:cBhvr>
                                    </p:animRot>
                                    <p:animRot by="240000">
                                      <p:cBhvr>
                                        <p:cTn id="12" dur="200" fill="hold">
                                          <p:stCondLst>
                                            <p:cond delay="400"/>
                                          </p:stCondLst>
                                        </p:cTn>
                                        <p:tgtEl>
                                          <p:spTgt spid="8"/>
                                        </p:tgtEl>
                                        <p:attrNameLst>
                                          <p:attrName>r</p:attrName>
                                        </p:attrNameLst>
                                      </p:cBhvr>
                                    </p:animRot>
                                    <p:animRot by="-240000">
                                      <p:cBhvr>
                                        <p:cTn id="13" dur="200" fill="hold">
                                          <p:stCondLst>
                                            <p:cond delay="600"/>
                                          </p:stCondLst>
                                        </p:cTn>
                                        <p:tgtEl>
                                          <p:spTgt spid="8"/>
                                        </p:tgtEl>
                                        <p:attrNameLst>
                                          <p:attrName>r</p:attrName>
                                        </p:attrNameLst>
                                      </p:cBhvr>
                                    </p:animRot>
                                    <p:animRot by="120000">
                                      <p:cBhvr>
                                        <p:cTn id="14" dur="200" fill="hold">
                                          <p:stCondLst>
                                            <p:cond delay="80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fontScale="90000"/>
          </a:bodyPr>
          <a:lstStyle/>
          <a:p>
            <a:r>
              <a:rPr lang="en-US" dirty="0" smtClean="0"/>
              <a:t>Tithing Statement:</a:t>
            </a:r>
            <a:br>
              <a:rPr lang="en-US" dirty="0" smtClean="0"/>
            </a:br>
            <a:r>
              <a:rPr lang="en-US" dirty="0" smtClean="0"/>
              <a:t>A Promise to You and the Mission of the Church</a:t>
            </a:r>
            <a:endParaRPr lang="en-US" dirty="0"/>
          </a:p>
        </p:txBody>
      </p:sp>
      <p:sp>
        <p:nvSpPr>
          <p:cNvPr id="3" name="Content Placeholder 2"/>
          <p:cNvSpPr>
            <a:spLocks noGrp="1"/>
          </p:cNvSpPr>
          <p:nvPr>
            <p:ph idx="1"/>
          </p:nvPr>
        </p:nvSpPr>
        <p:spPr>
          <a:xfrm>
            <a:off x="381000" y="1981200"/>
            <a:ext cx="8458200" cy="4724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0" indent="0">
              <a:buNone/>
            </a:pPr>
            <a:r>
              <a:rPr lang="en-US" dirty="0" smtClean="0"/>
              <a:t>Anne and I give 10% of our household income to the Church.  Our home parish receives 10% of my retirement income and 10% of my income from the Diocese of Central Pennsylvania will go to the church I am visiting/worshipping in each Sunday.  In addition, we give to civic and charitable organizations beyond the Church and contribute to the support of an elderly parent.  We pledge to do this without strings attached because we recognize that we receive spiritual benefits because of the giving, and we trust that God will use our giving for good.</a:t>
            </a:r>
          </a:p>
          <a:p>
            <a:pPr marL="0" indent="0">
              <a:buNone/>
            </a:pPr>
            <a:r>
              <a:rPr lang="en-US" dirty="0" smtClean="0"/>
              <a:t>        </a:t>
            </a:r>
          </a:p>
          <a:p>
            <a:pPr marL="0" indent="0">
              <a:buNone/>
            </a:pPr>
            <a:r>
              <a:rPr lang="en-US" dirty="0">
                <a:latin typeface="Lucida Handwriting" panose="03010101010101010101" pitchFamily="66" charset="0"/>
              </a:rPr>
              <a:t> </a:t>
            </a:r>
            <a:r>
              <a:rPr lang="en-US" dirty="0" smtClean="0">
                <a:latin typeface="Lucida Handwriting" panose="03010101010101010101" pitchFamily="66" charset="0"/>
              </a:rPr>
              <a:t>         - Robert Gepert &amp; Anne </a:t>
            </a:r>
            <a:r>
              <a:rPr lang="en-US" dirty="0" err="1" smtClean="0">
                <a:latin typeface="Lucida Handwriting" panose="03010101010101010101" pitchFamily="66" charset="0"/>
              </a:rPr>
              <a:t>Labat</a:t>
            </a:r>
            <a:r>
              <a:rPr lang="en-US" dirty="0" smtClean="0">
                <a:latin typeface="Lucida Handwriting" panose="03010101010101010101" pitchFamily="66" charset="0"/>
              </a:rPr>
              <a:t>-Gepert</a:t>
            </a:r>
            <a:r>
              <a:rPr lang="en-US" dirty="0" smtClean="0"/>
              <a:t>          </a:t>
            </a:r>
            <a:endParaRPr lang="en-US" dirty="0"/>
          </a:p>
        </p:txBody>
      </p:sp>
    </p:spTree>
    <p:extLst>
      <p:ext uri="{BB962C8B-B14F-4D97-AF65-F5344CB8AC3E}">
        <p14:creationId xmlns:p14="http://schemas.microsoft.com/office/powerpoint/2010/main" val="389083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Diocese of the Dominican Republic</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1000" y="1143000"/>
            <a:ext cx="3962400" cy="5410200"/>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95800" y="1143000"/>
            <a:ext cx="4343399" cy="5410200"/>
          </a:xfrm>
        </p:spPr>
      </p:pic>
    </p:spTree>
    <p:extLst>
      <p:ext uri="{BB962C8B-B14F-4D97-AF65-F5344CB8AC3E}">
        <p14:creationId xmlns:p14="http://schemas.microsoft.com/office/powerpoint/2010/main" val="415472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6">
                    <a:lumMod val="75000"/>
                  </a:schemeClr>
                </a:solidFill>
              </a:rPr>
              <a:t>Making Beautiful Music</a:t>
            </a:r>
            <a:br>
              <a:rPr lang="en-US" b="1" dirty="0" smtClean="0">
                <a:solidFill>
                  <a:schemeClr val="accent6">
                    <a:lumMod val="75000"/>
                  </a:schemeClr>
                </a:solidFill>
              </a:rPr>
            </a:br>
            <a:r>
              <a:rPr lang="en-US" b="1" dirty="0" smtClean="0">
                <a:solidFill>
                  <a:schemeClr val="accent6">
                    <a:lumMod val="75000"/>
                  </a:schemeClr>
                </a:solidFill>
              </a:rPr>
              <a:t>Bishop and Diocese Together</a:t>
            </a:r>
            <a:endParaRPr lang="en-US" b="1" dirty="0">
              <a:solidFill>
                <a:schemeClr val="accent6">
                  <a:lumMod val="75000"/>
                </a:schemeClr>
              </a:solidFill>
            </a:endParaRP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33400" y="1905000"/>
            <a:ext cx="2686050" cy="4191000"/>
          </a:xfrm>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657600" y="1600200"/>
            <a:ext cx="5029200" cy="4953000"/>
          </a:xfrm>
        </p:spPr>
      </p:pic>
    </p:spTree>
    <p:extLst>
      <p:ext uri="{BB962C8B-B14F-4D97-AF65-F5344CB8AC3E}">
        <p14:creationId xmlns:p14="http://schemas.microsoft.com/office/powerpoint/2010/main" val="38941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style>
          <a:lnRef idx="1">
            <a:schemeClr val="accent6"/>
          </a:lnRef>
          <a:fillRef idx="2">
            <a:schemeClr val="accent6"/>
          </a:fillRef>
          <a:effectRef idx="1">
            <a:schemeClr val="accent6"/>
          </a:effectRef>
          <a:fontRef idx="minor">
            <a:schemeClr val="dk1"/>
          </a:fontRef>
        </p:style>
        <p:txBody>
          <a:bodyPr>
            <a:normAutofit/>
          </a:bodyPr>
          <a:lstStyle/>
          <a:p>
            <a:r>
              <a:rPr lang="en-US" sz="9600" i="1" dirty="0" smtClean="0"/>
              <a:t>Creep</a:t>
            </a:r>
            <a:r>
              <a:rPr lang="en-US" sz="9600" dirty="0" smtClean="0"/>
              <a:t> and </a:t>
            </a:r>
            <a:r>
              <a:rPr lang="en-US" sz="9600" dirty="0" smtClean="0">
                <a:latin typeface="Berlin Sans FB Demi" panose="020E0802020502020306" pitchFamily="34" charset="0"/>
              </a:rPr>
              <a:t>Drift</a:t>
            </a:r>
            <a:endParaRPr lang="en-US" sz="9600" dirty="0">
              <a:latin typeface="Berlin Sans FB Demi" panose="020E0802020502020306" pitchFamily="34" charset="0"/>
            </a:endParaRPr>
          </a:p>
        </p:txBody>
      </p:sp>
    </p:spTree>
    <p:extLst>
      <p:ext uri="{BB962C8B-B14F-4D97-AF65-F5344CB8AC3E}">
        <p14:creationId xmlns:p14="http://schemas.microsoft.com/office/powerpoint/2010/main" val="3146550921"/>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1"/>
            <a:ext cx="8153400" cy="1066800"/>
          </a:xfrm>
        </p:spPr>
        <p:txBody>
          <a:bodyPr>
            <a:normAutofit/>
          </a:bodyPr>
          <a:lstStyle/>
          <a:p>
            <a:pPr algn="l"/>
            <a:r>
              <a:rPr lang="en-US" sz="6000" i="1" dirty="0" smtClean="0"/>
              <a:t>Creep</a:t>
            </a:r>
            <a:endParaRPr lang="en-US" sz="6000" i="1" dirty="0"/>
          </a:p>
        </p:txBody>
      </p:sp>
      <p:sp>
        <p:nvSpPr>
          <p:cNvPr id="4" name="Subtitle 3"/>
          <p:cNvSpPr>
            <a:spLocks noGrp="1"/>
          </p:cNvSpPr>
          <p:nvPr>
            <p:ph type="subTitle" idx="1"/>
          </p:nvPr>
        </p:nvSpPr>
        <p:spPr>
          <a:xfrm>
            <a:off x="533400" y="1371600"/>
            <a:ext cx="8153400" cy="5181600"/>
          </a:xfrm>
        </p:spPr>
        <p:txBody>
          <a:bodyPr>
            <a:normAutofit lnSpcReduction="10000"/>
          </a:bodyPr>
          <a:lstStyle/>
          <a:p>
            <a:pPr marL="457200" indent="-457200" algn="l">
              <a:buFont typeface="Wingdings" panose="05000000000000000000" pitchFamily="2" charset="2"/>
              <a:buChar char="Ø"/>
            </a:pPr>
            <a:r>
              <a:rPr lang="en-US" dirty="0" smtClean="0">
                <a:solidFill>
                  <a:schemeClr val="accent3">
                    <a:lumMod val="50000"/>
                  </a:schemeClr>
                </a:solidFill>
              </a:rPr>
              <a:t>Society in regression – inability to take responsibility</a:t>
            </a:r>
          </a:p>
          <a:p>
            <a:pPr marL="457200" indent="-457200" algn="l">
              <a:buFont typeface="Wingdings" panose="05000000000000000000" pitchFamily="2" charset="2"/>
              <a:buChar char="Ø"/>
            </a:pPr>
            <a:r>
              <a:rPr lang="en-US" dirty="0" smtClean="0">
                <a:solidFill>
                  <a:schemeClr val="accent3">
                    <a:lumMod val="50000"/>
                  </a:schemeClr>
                </a:solidFill>
              </a:rPr>
              <a:t>Anxiety characterized by blame and violence</a:t>
            </a:r>
          </a:p>
          <a:p>
            <a:pPr marL="457200" indent="-457200" algn="l">
              <a:buFont typeface="Wingdings" panose="05000000000000000000" pitchFamily="2" charset="2"/>
              <a:buChar char="Ø"/>
            </a:pPr>
            <a:r>
              <a:rPr lang="en-US" dirty="0" smtClean="0">
                <a:solidFill>
                  <a:schemeClr val="accent3">
                    <a:lumMod val="50000"/>
                  </a:schemeClr>
                </a:solidFill>
              </a:rPr>
              <a:t>Rampant narcissism and entitlement</a:t>
            </a:r>
          </a:p>
          <a:p>
            <a:pPr marL="457200" indent="-457200" algn="l">
              <a:buFont typeface="Wingdings" panose="05000000000000000000" pitchFamily="2" charset="2"/>
              <a:buChar char="Ø"/>
            </a:pPr>
            <a:r>
              <a:rPr lang="en-US" dirty="0" smtClean="0">
                <a:solidFill>
                  <a:schemeClr val="accent3">
                    <a:lumMod val="50000"/>
                  </a:schemeClr>
                </a:solidFill>
              </a:rPr>
              <a:t>Loss of respect for one another and for authority</a:t>
            </a:r>
          </a:p>
          <a:p>
            <a:pPr marL="457200" indent="-457200" algn="l">
              <a:buFont typeface="Wingdings" panose="05000000000000000000" pitchFamily="2" charset="2"/>
              <a:buChar char="Ø"/>
            </a:pPr>
            <a:r>
              <a:rPr lang="en-US" dirty="0" smtClean="0">
                <a:solidFill>
                  <a:schemeClr val="accent3">
                    <a:lumMod val="50000"/>
                  </a:schemeClr>
                </a:solidFill>
              </a:rPr>
              <a:t>Fierce independence which blinds us to seeing and living into the common good </a:t>
            </a:r>
          </a:p>
          <a:p>
            <a:pPr marL="457200" indent="-457200" algn="l">
              <a:buFont typeface="Wingdings" panose="05000000000000000000" pitchFamily="2" charset="2"/>
              <a:buChar char="Ø"/>
            </a:pPr>
            <a:r>
              <a:rPr lang="en-US" dirty="0" smtClean="0">
                <a:solidFill>
                  <a:schemeClr val="accent3">
                    <a:lumMod val="50000"/>
                  </a:schemeClr>
                </a:solidFill>
              </a:rPr>
              <a:t>Selfishness / Lack of willingness to sacrifice for the benefit of others</a:t>
            </a:r>
          </a:p>
          <a:p>
            <a:pPr marL="457200" indent="-457200" algn="l">
              <a:buFont typeface="Wingdings" panose="05000000000000000000" pitchFamily="2" charset="2"/>
              <a:buChar char="Ø"/>
            </a:pPr>
            <a:endParaRPr lang="en-US" dirty="0"/>
          </a:p>
        </p:txBody>
      </p:sp>
    </p:spTree>
    <p:extLst>
      <p:ext uri="{BB962C8B-B14F-4D97-AF65-F5344CB8AC3E}">
        <p14:creationId xmlns:p14="http://schemas.microsoft.com/office/powerpoint/2010/main" val="322641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990600"/>
          </a:xfrm>
        </p:spPr>
        <p:txBody>
          <a:bodyPr/>
          <a:lstStyle/>
          <a:p>
            <a:pPr algn="l"/>
            <a:r>
              <a:rPr lang="en-US" dirty="0" smtClean="0">
                <a:latin typeface="Berlin Sans FB Demi" panose="020E0802020502020306" pitchFamily="34" charset="0"/>
              </a:rPr>
              <a:t>Drift</a:t>
            </a:r>
            <a:r>
              <a:rPr lang="en-US" dirty="0" smtClean="0"/>
              <a:t> </a:t>
            </a:r>
            <a:endParaRPr lang="en-US" dirty="0"/>
          </a:p>
        </p:txBody>
      </p:sp>
      <p:sp>
        <p:nvSpPr>
          <p:cNvPr id="3" name="Subtitle 2"/>
          <p:cNvSpPr>
            <a:spLocks noGrp="1"/>
          </p:cNvSpPr>
          <p:nvPr>
            <p:ph type="subTitle" idx="1"/>
          </p:nvPr>
        </p:nvSpPr>
        <p:spPr>
          <a:xfrm>
            <a:off x="685800" y="914400"/>
            <a:ext cx="7924800" cy="5943600"/>
          </a:xfrm>
        </p:spPr>
        <p:txBody>
          <a:bodyPr>
            <a:normAutofit fontScale="92500"/>
          </a:bodyPr>
          <a:lstStyle/>
          <a:p>
            <a:pPr marL="457200" indent="-457200" algn="l">
              <a:buFont typeface="Wingdings" panose="05000000000000000000" pitchFamily="2" charset="2"/>
              <a:buChar char="Ø"/>
            </a:pPr>
            <a:r>
              <a:rPr lang="en-US" dirty="0" smtClean="0">
                <a:solidFill>
                  <a:srgbClr val="7030A0"/>
                </a:solidFill>
              </a:rPr>
              <a:t>Why we exist as Christian people – our founding principles of making disciples, reconciling all people to God and one another – mission and ministry</a:t>
            </a:r>
          </a:p>
          <a:p>
            <a:pPr marL="457200" indent="-457200" algn="l">
              <a:buFont typeface="Wingdings" panose="05000000000000000000" pitchFamily="2" charset="2"/>
              <a:buChar char="Ø"/>
            </a:pPr>
            <a:r>
              <a:rPr lang="en-US" dirty="0" smtClean="0">
                <a:solidFill>
                  <a:srgbClr val="7030A0"/>
                </a:solidFill>
              </a:rPr>
              <a:t>What it means to be Episcopalian – the role of bishops/clergy/people each working in specific ways to bring God’s reign into existence</a:t>
            </a:r>
          </a:p>
          <a:p>
            <a:pPr marL="457200" indent="-457200" algn="l">
              <a:buFont typeface="Wingdings" panose="05000000000000000000" pitchFamily="2" charset="2"/>
              <a:buChar char="Ø"/>
            </a:pPr>
            <a:r>
              <a:rPr lang="en-US" dirty="0" smtClean="0">
                <a:solidFill>
                  <a:srgbClr val="7030A0"/>
                </a:solidFill>
              </a:rPr>
              <a:t>Who we are as people living together in intentional Christian community marked by radical hospitality, radical love, radical generosity, radical witness to the world of another way of living</a:t>
            </a:r>
          </a:p>
          <a:p>
            <a:pPr marL="457200" indent="-457200" algn="l">
              <a:buFont typeface="Wingdings" panose="05000000000000000000" pitchFamily="2" charset="2"/>
              <a:buChar char="Ø"/>
            </a:pPr>
            <a:endParaRPr lang="en-US" dirty="0" smtClean="0"/>
          </a:p>
          <a:p>
            <a:pPr marL="457200" indent="-457200" algn="l">
              <a:buFont typeface="Wingdings" panose="05000000000000000000" pitchFamily="2" charset="2"/>
              <a:buChar char="Ø"/>
            </a:pPr>
            <a:endParaRPr lang="en-US" dirty="0" smtClean="0"/>
          </a:p>
          <a:p>
            <a:pPr marL="457200" indent="-457200" algn="l">
              <a:buFont typeface="Wingdings" panose="05000000000000000000" pitchFamily="2" charset="2"/>
              <a:buChar char="Ø"/>
            </a:pPr>
            <a:endParaRPr lang="en-US" dirty="0" smtClean="0"/>
          </a:p>
          <a:p>
            <a:pPr marL="457200" indent="-457200" algn="l">
              <a:buFont typeface="Wingdings" panose="05000000000000000000" pitchFamily="2" charset="2"/>
              <a:buChar char="Ø"/>
            </a:pPr>
            <a:endParaRPr lang="en-US" dirty="0"/>
          </a:p>
        </p:txBody>
      </p:sp>
    </p:spTree>
    <p:extLst>
      <p:ext uri="{BB962C8B-B14F-4D97-AF65-F5344CB8AC3E}">
        <p14:creationId xmlns:p14="http://schemas.microsoft.com/office/powerpoint/2010/main" val="256362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a:solidFill>
            <a:schemeClr val="tx2">
              <a:lumMod val="20000"/>
              <a:lumOff val="80000"/>
            </a:schemeClr>
          </a:solidFill>
        </p:spPr>
        <p:txBody>
          <a:bodyPr>
            <a:normAutofit/>
          </a:bodyPr>
          <a:lstStyle/>
          <a:p>
            <a:r>
              <a:rPr lang="en-US" sz="8000" dirty="0" smtClean="0"/>
              <a:t>Reform</a:t>
            </a:r>
            <a:endParaRPr lang="en-US" sz="8000" dirty="0"/>
          </a:p>
        </p:txBody>
      </p:sp>
      <p:sp>
        <p:nvSpPr>
          <p:cNvPr id="3" name="Subtitle 2"/>
          <p:cNvSpPr>
            <a:spLocks noGrp="1"/>
          </p:cNvSpPr>
          <p:nvPr>
            <p:ph type="subTitle" idx="1"/>
          </p:nvPr>
        </p:nvSpPr>
        <p:spPr>
          <a:xfrm>
            <a:off x="609600" y="2590800"/>
            <a:ext cx="7772400" cy="3886200"/>
          </a:xfrm>
        </p:spPr>
        <p:style>
          <a:lnRef idx="1">
            <a:schemeClr val="accent4"/>
          </a:lnRef>
          <a:fillRef idx="2">
            <a:schemeClr val="accent4"/>
          </a:fillRef>
          <a:effectRef idx="1">
            <a:schemeClr val="accent4"/>
          </a:effectRef>
          <a:fontRef idx="minor">
            <a:schemeClr val="dk1"/>
          </a:fontRef>
        </p:style>
        <p:txBody>
          <a:bodyPr>
            <a:normAutofit/>
          </a:bodyPr>
          <a:lstStyle/>
          <a:p>
            <a:r>
              <a:rPr lang="en-US" sz="5400" dirty="0" smtClean="0">
                <a:solidFill>
                  <a:schemeClr val="tx1">
                    <a:lumMod val="95000"/>
                    <a:lumOff val="5000"/>
                  </a:schemeClr>
                </a:solidFill>
              </a:rPr>
              <a:t>Being called back to the center:</a:t>
            </a:r>
          </a:p>
          <a:p>
            <a:r>
              <a:rPr lang="en-US" sz="5400" dirty="0" smtClean="0">
                <a:solidFill>
                  <a:schemeClr val="tx1">
                    <a:lumMod val="95000"/>
                    <a:lumOff val="5000"/>
                  </a:schemeClr>
                </a:solidFill>
              </a:rPr>
              <a:t>Gospel, Communal Documents</a:t>
            </a:r>
          </a:p>
        </p:txBody>
      </p:sp>
    </p:spTree>
    <p:extLst>
      <p:ext uri="{BB962C8B-B14F-4D97-AF65-F5344CB8AC3E}">
        <p14:creationId xmlns:p14="http://schemas.microsoft.com/office/powerpoint/2010/main" val="125831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981200"/>
            <a:ext cx="8229600" cy="1828800"/>
          </a:xfrm>
        </p:spPr>
        <p:style>
          <a:lnRef idx="1">
            <a:schemeClr val="dk1"/>
          </a:lnRef>
          <a:fillRef idx="2">
            <a:schemeClr val="dk1"/>
          </a:fillRef>
          <a:effectRef idx="1">
            <a:schemeClr val="dk1"/>
          </a:effectRef>
          <a:fontRef idx="minor">
            <a:schemeClr val="dk1"/>
          </a:fontRef>
        </p:style>
        <p:txBody>
          <a:bodyPr>
            <a:normAutofit fontScale="90000"/>
          </a:bodyPr>
          <a:lstStyle/>
          <a:p>
            <a:r>
              <a:rPr lang="en-US" sz="6600" dirty="0" smtClean="0">
                <a:latin typeface="Lucida Handwriting" panose="03010101010101010101" pitchFamily="66" charset="0"/>
              </a:rPr>
              <a:t>During our time together I will …</a:t>
            </a:r>
            <a:endParaRPr lang="en-US" sz="6600" dirty="0">
              <a:latin typeface="Lucida Handwriting" panose="03010101010101010101" pitchFamily="66" charset="0"/>
            </a:endParaRPr>
          </a:p>
        </p:txBody>
      </p:sp>
    </p:spTree>
    <p:extLst>
      <p:ext uri="{BB962C8B-B14F-4D97-AF65-F5344CB8AC3E}">
        <p14:creationId xmlns:p14="http://schemas.microsoft.com/office/powerpoint/2010/main" val="278950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Autofit/>
          </a:bodyPr>
          <a:lstStyle/>
          <a:p>
            <a:r>
              <a:rPr lang="en-US" sz="9600" dirty="0" smtClean="0"/>
              <a:t>Bishop Gepert</a:t>
            </a:r>
            <a:endParaRPr lang="en-US" sz="9600" dirty="0"/>
          </a:p>
        </p:txBody>
      </p:sp>
    </p:spTree>
    <p:extLst>
      <p:ext uri="{BB962C8B-B14F-4D97-AF65-F5344CB8AC3E}">
        <p14:creationId xmlns:p14="http://schemas.microsoft.com/office/powerpoint/2010/main" val="40542738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28600"/>
            <a:ext cx="7772400" cy="1470025"/>
          </a:xfrm>
        </p:spPr>
        <p:txBody>
          <a:bodyPr/>
          <a:lstStyle/>
          <a:p>
            <a:pPr algn="l"/>
            <a:r>
              <a:rPr lang="en-US" dirty="0" smtClean="0"/>
              <a:t>Promote Healing By </a:t>
            </a:r>
            <a:endParaRPr lang="en-US" dirty="0"/>
          </a:p>
        </p:txBody>
      </p:sp>
      <p:sp>
        <p:nvSpPr>
          <p:cNvPr id="8" name="Subtitle 7"/>
          <p:cNvSpPr>
            <a:spLocks noGrp="1"/>
          </p:cNvSpPr>
          <p:nvPr>
            <p:ph type="subTitle" idx="1"/>
          </p:nvPr>
        </p:nvSpPr>
        <p:spPr>
          <a:xfrm>
            <a:off x="533400" y="1295400"/>
            <a:ext cx="8077200" cy="5029200"/>
          </a:xfrm>
        </p:spPr>
        <p:txBody>
          <a:bodyPr/>
          <a:lstStyle/>
          <a:p>
            <a:pPr marL="457200" indent="-457200" algn="l">
              <a:buFont typeface="Arial" panose="020B0604020202020204" pitchFamily="34" charset="0"/>
              <a:buChar char="•"/>
            </a:pPr>
            <a:r>
              <a:rPr lang="en-US" dirty="0">
                <a:solidFill>
                  <a:srgbClr val="002060"/>
                </a:solidFill>
              </a:rPr>
              <a:t>w</a:t>
            </a:r>
            <a:r>
              <a:rPr lang="en-US" dirty="0" smtClean="0">
                <a:solidFill>
                  <a:srgbClr val="002060"/>
                </a:solidFill>
              </a:rPr>
              <a:t>orking on my own spiritual, emotional, and physical health</a:t>
            </a:r>
          </a:p>
          <a:p>
            <a:pPr marL="457200" indent="-457200" algn="l">
              <a:buFont typeface="Arial" panose="020B0604020202020204" pitchFamily="34" charset="0"/>
              <a:buChar char="•"/>
            </a:pPr>
            <a:r>
              <a:rPr lang="en-US" dirty="0" smtClean="0">
                <a:solidFill>
                  <a:srgbClr val="002060"/>
                </a:solidFill>
              </a:rPr>
              <a:t>being present with you and listening</a:t>
            </a:r>
          </a:p>
          <a:p>
            <a:pPr marL="457200" indent="-457200" algn="l">
              <a:buFont typeface="Arial" panose="020B0604020202020204" pitchFamily="34" charset="0"/>
              <a:buChar char="•"/>
            </a:pPr>
            <a:r>
              <a:rPr lang="en-US" dirty="0" smtClean="0">
                <a:solidFill>
                  <a:srgbClr val="002060"/>
                </a:solidFill>
              </a:rPr>
              <a:t>naming (bringing to light) dis-ease</a:t>
            </a:r>
          </a:p>
          <a:p>
            <a:pPr marL="457200" indent="-457200" algn="l">
              <a:buFont typeface="Arial" panose="020B0604020202020204" pitchFamily="34" charset="0"/>
              <a:buChar char="•"/>
            </a:pPr>
            <a:r>
              <a:rPr lang="en-US" dirty="0">
                <a:solidFill>
                  <a:srgbClr val="002060"/>
                </a:solidFill>
              </a:rPr>
              <a:t>s</a:t>
            </a:r>
            <a:r>
              <a:rPr lang="en-US" dirty="0" smtClean="0">
                <a:solidFill>
                  <a:srgbClr val="002060"/>
                </a:solidFill>
              </a:rPr>
              <a:t>eeking the council of elected and appointed leadership on creative ways to move forward</a:t>
            </a:r>
          </a:p>
          <a:p>
            <a:pPr marL="457200" indent="-457200" algn="l">
              <a:buFont typeface="Arial" panose="020B0604020202020204" pitchFamily="34" charset="0"/>
              <a:buChar char="•"/>
            </a:pPr>
            <a:r>
              <a:rPr lang="en-US" dirty="0">
                <a:solidFill>
                  <a:srgbClr val="002060"/>
                </a:solidFill>
              </a:rPr>
              <a:t>i</a:t>
            </a:r>
            <a:r>
              <a:rPr lang="en-US" dirty="0" smtClean="0">
                <a:solidFill>
                  <a:srgbClr val="002060"/>
                </a:solidFill>
              </a:rPr>
              <a:t>nstituting a policy of rotating membership on committees and commissions</a:t>
            </a:r>
          </a:p>
          <a:p>
            <a:pPr marL="457200" indent="-457200" algn="l">
              <a:buFont typeface="Arial" panose="020B0604020202020204" pitchFamily="34" charset="0"/>
              <a:buChar char="•"/>
            </a:pPr>
            <a:r>
              <a:rPr lang="en-US" dirty="0">
                <a:solidFill>
                  <a:srgbClr val="002060"/>
                </a:solidFill>
              </a:rPr>
              <a:t>h</a:t>
            </a:r>
            <a:r>
              <a:rPr lang="en-US" smtClean="0">
                <a:solidFill>
                  <a:srgbClr val="002060"/>
                </a:solidFill>
              </a:rPr>
              <a:t>elping </a:t>
            </a:r>
            <a:r>
              <a:rPr lang="en-US" dirty="0" smtClean="0">
                <a:solidFill>
                  <a:srgbClr val="002060"/>
                </a:solidFill>
              </a:rPr>
              <a:t>you to see the negatives as gifts</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331066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xEl>
                                              <p:pRg st="5" end="5"/>
                                            </p:txEl>
                                          </p:spTgt>
                                        </p:tgtEl>
                                        <p:attrNameLst>
                                          <p:attrName>style.visibility</p:attrName>
                                        </p:attrNameLst>
                                      </p:cBhvr>
                                      <p:to>
                                        <p:strVal val="visible"/>
                                      </p:to>
                                    </p:set>
                                    <p:animEffect transition="in" filter="fade">
                                      <p:cBhvr>
                                        <p:cTn id="49" dur="1000"/>
                                        <p:tgtEl>
                                          <p:spTgt spid="8">
                                            <p:txEl>
                                              <p:pRg st="5" end="5"/>
                                            </p:txEl>
                                          </p:spTgt>
                                        </p:tgtEl>
                                      </p:cBhvr>
                                    </p:animEffect>
                                    <p:anim calcmode="lin" valueType="num">
                                      <p:cBhvr>
                                        <p:cTn id="5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990599"/>
          </a:xfrm>
        </p:spPr>
        <p:txBody>
          <a:bodyPr/>
          <a:lstStyle/>
          <a:p>
            <a:pPr algn="l"/>
            <a:r>
              <a:rPr lang="en-US" dirty="0" smtClean="0"/>
              <a:t>Promote Healing By</a:t>
            </a:r>
            <a:endParaRPr lang="en-US" dirty="0"/>
          </a:p>
        </p:txBody>
      </p:sp>
      <p:sp>
        <p:nvSpPr>
          <p:cNvPr id="3" name="Subtitle 2"/>
          <p:cNvSpPr>
            <a:spLocks noGrp="1"/>
          </p:cNvSpPr>
          <p:nvPr>
            <p:ph type="subTitle" idx="1"/>
          </p:nvPr>
        </p:nvSpPr>
        <p:spPr>
          <a:xfrm>
            <a:off x="685800" y="1219200"/>
            <a:ext cx="7848600" cy="5257800"/>
          </a:xfrm>
        </p:spPr>
        <p:txBody>
          <a:bodyPr>
            <a:normAutofit fontScale="92500" lnSpcReduction="10000"/>
          </a:bodyPr>
          <a:lstStyle/>
          <a:p>
            <a:pPr marL="457200" indent="-457200" algn="l">
              <a:buFont typeface="Arial" panose="020B0604020202020204" pitchFamily="34" charset="0"/>
              <a:buChar char="•"/>
            </a:pPr>
            <a:r>
              <a:rPr lang="en-US" dirty="0" smtClean="0">
                <a:solidFill>
                  <a:srgbClr val="002060"/>
                </a:solidFill>
              </a:rPr>
              <a:t>being accountable and transparent and by insisting on accountability and transparency from you</a:t>
            </a:r>
          </a:p>
          <a:p>
            <a:pPr marL="457200" indent="-457200" algn="l">
              <a:buFont typeface="Arial" panose="020B0604020202020204" pitchFamily="34" charset="0"/>
              <a:buChar char="•"/>
            </a:pPr>
            <a:r>
              <a:rPr lang="en-US" dirty="0">
                <a:solidFill>
                  <a:srgbClr val="002060"/>
                </a:solidFill>
              </a:rPr>
              <a:t>a</a:t>
            </a:r>
            <a:r>
              <a:rPr lang="en-US" dirty="0" smtClean="0">
                <a:solidFill>
                  <a:srgbClr val="002060"/>
                </a:solidFill>
              </a:rPr>
              <a:t>cknowledging pain and moving on</a:t>
            </a:r>
          </a:p>
          <a:p>
            <a:pPr marL="457200" indent="-457200" algn="l">
              <a:buFont typeface="Arial" panose="020B0604020202020204" pitchFamily="34" charset="0"/>
              <a:buChar char="•"/>
            </a:pPr>
            <a:r>
              <a:rPr lang="en-US" dirty="0">
                <a:solidFill>
                  <a:srgbClr val="002060"/>
                </a:solidFill>
              </a:rPr>
              <a:t>c</a:t>
            </a:r>
            <a:r>
              <a:rPr lang="en-US" dirty="0" smtClean="0">
                <a:solidFill>
                  <a:srgbClr val="002060"/>
                </a:solidFill>
              </a:rPr>
              <a:t>ommitting to loving you in a way that decisions are made for the health of the whole diocese</a:t>
            </a:r>
          </a:p>
          <a:p>
            <a:pPr marL="457200" indent="-457200" algn="l">
              <a:buFont typeface="Arial" panose="020B0604020202020204" pitchFamily="34" charset="0"/>
              <a:buChar char="•"/>
            </a:pPr>
            <a:r>
              <a:rPr lang="en-US" dirty="0">
                <a:solidFill>
                  <a:srgbClr val="002060"/>
                </a:solidFill>
              </a:rPr>
              <a:t>r</a:t>
            </a:r>
            <a:r>
              <a:rPr lang="en-US" dirty="0" smtClean="0">
                <a:solidFill>
                  <a:srgbClr val="002060"/>
                </a:solidFill>
              </a:rPr>
              <a:t>eminding you that you have all that you need to do God’s work in Central Pennsylvania and beyond</a:t>
            </a:r>
          </a:p>
          <a:p>
            <a:pPr marL="457200" indent="-457200" algn="l">
              <a:buFont typeface="Arial" panose="020B0604020202020204" pitchFamily="34" charset="0"/>
              <a:buChar char="•"/>
            </a:pPr>
            <a:r>
              <a:rPr lang="en-US" dirty="0" smtClean="0">
                <a:solidFill>
                  <a:srgbClr val="002060"/>
                </a:solidFill>
              </a:rPr>
              <a:t>working with motivated people and parishes</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340750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7772400" cy="1142999"/>
          </a:xfrm>
        </p:spPr>
        <p:txBody>
          <a:bodyPr/>
          <a:lstStyle/>
          <a:p>
            <a:pPr algn="l"/>
            <a:r>
              <a:rPr lang="en-US" dirty="0" smtClean="0"/>
              <a:t>Promoting Community by</a:t>
            </a:r>
            <a:endParaRPr lang="en-US" dirty="0"/>
          </a:p>
        </p:txBody>
      </p:sp>
      <p:sp>
        <p:nvSpPr>
          <p:cNvPr id="3" name="Subtitle 2"/>
          <p:cNvSpPr>
            <a:spLocks noGrp="1"/>
          </p:cNvSpPr>
          <p:nvPr>
            <p:ph type="subTitle" idx="1"/>
          </p:nvPr>
        </p:nvSpPr>
        <p:spPr>
          <a:xfrm>
            <a:off x="533400" y="1295400"/>
            <a:ext cx="8229600" cy="5334000"/>
          </a:xfrm>
        </p:spPr>
        <p:txBody>
          <a:bodyPr>
            <a:normAutofit lnSpcReduction="10000"/>
          </a:bodyPr>
          <a:lstStyle/>
          <a:p>
            <a:pPr marL="457200" indent="-457200" algn="l">
              <a:buFont typeface="Wingdings" panose="05000000000000000000" pitchFamily="2" charset="2"/>
              <a:buChar char="Ø"/>
            </a:pPr>
            <a:r>
              <a:rPr lang="en-US" dirty="0">
                <a:solidFill>
                  <a:srgbClr val="C00000"/>
                </a:solidFill>
              </a:rPr>
              <a:t>f</a:t>
            </a:r>
            <a:r>
              <a:rPr lang="en-US" dirty="0" smtClean="0">
                <a:solidFill>
                  <a:srgbClr val="C00000"/>
                </a:solidFill>
              </a:rPr>
              <a:t>orming monthly Clergy Council Meetings In each convocation</a:t>
            </a:r>
          </a:p>
          <a:p>
            <a:pPr marL="457200" indent="-457200" algn="l">
              <a:buFont typeface="Wingdings" panose="05000000000000000000" pitchFamily="2" charset="2"/>
              <a:buChar char="Ø"/>
            </a:pPr>
            <a:r>
              <a:rPr lang="en-US" dirty="0">
                <a:solidFill>
                  <a:srgbClr val="C00000"/>
                </a:solidFill>
              </a:rPr>
              <a:t>p</a:t>
            </a:r>
            <a:r>
              <a:rPr lang="en-US" dirty="0" smtClean="0">
                <a:solidFill>
                  <a:srgbClr val="C00000"/>
                </a:solidFill>
              </a:rPr>
              <a:t>romoting prayer as the antidote to anxiety and the pathway to peace and intimacy with God and each other</a:t>
            </a:r>
          </a:p>
          <a:p>
            <a:pPr marL="457200" indent="-457200" algn="l">
              <a:buFont typeface="Wingdings" panose="05000000000000000000" pitchFamily="2" charset="2"/>
              <a:buChar char="Ø"/>
            </a:pPr>
            <a:r>
              <a:rPr lang="en-US" dirty="0">
                <a:solidFill>
                  <a:srgbClr val="C00000"/>
                </a:solidFill>
              </a:rPr>
              <a:t>c</a:t>
            </a:r>
            <a:r>
              <a:rPr lang="en-US" dirty="0" smtClean="0">
                <a:solidFill>
                  <a:srgbClr val="C00000"/>
                </a:solidFill>
              </a:rPr>
              <a:t>reating learning opportunities in gatherings in the Northern, Middle, and Southern ends of the diocese</a:t>
            </a:r>
          </a:p>
          <a:p>
            <a:pPr marL="457200" indent="-457200" algn="l">
              <a:buFont typeface="Wingdings" panose="05000000000000000000" pitchFamily="2" charset="2"/>
              <a:buChar char="Ø"/>
            </a:pPr>
            <a:r>
              <a:rPr lang="en-US" dirty="0">
                <a:solidFill>
                  <a:srgbClr val="C00000"/>
                </a:solidFill>
              </a:rPr>
              <a:t>s</a:t>
            </a:r>
            <a:r>
              <a:rPr lang="en-US" dirty="0" smtClean="0">
                <a:solidFill>
                  <a:srgbClr val="C00000"/>
                </a:solidFill>
              </a:rPr>
              <a:t>howing no favoritism and treating each parish the same, recognizing each as an important missionary outpost of the diocese</a:t>
            </a:r>
          </a:p>
          <a:p>
            <a:pPr marL="457200" indent="-457200" algn="l">
              <a:buFont typeface="Wingdings" panose="05000000000000000000" pitchFamily="2" charset="2"/>
              <a:buChar char="Ø"/>
            </a:pPr>
            <a:endParaRPr lang="en-US" dirty="0"/>
          </a:p>
        </p:txBody>
      </p:sp>
    </p:spTree>
    <p:extLst>
      <p:ext uri="{BB962C8B-B14F-4D97-AF65-F5344CB8AC3E}">
        <p14:creationId xmlns:p14="http://schemas.microsoft.com/office/powerpoint/2010/main" val="110923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1"/>
            <a:ext cx="7772400" cy="1143000"/>
          </a:xfrm>
        </p:spPr>
        <p:txBody>
          <a:bodyPr/>
          <a:lstStyle/>
          <a:p>
            <a:pPr algn="l"/>
            <a:r>
              <a:rPr lang="en-US" dirty="0" smtClean="0"/>
              <a:t>Promoting Community By</a:t>
            </a:r>
            <a:endParaRPr lang="en-US" dirty="0"/>
          </a:p>
        </p:txBody>
      </p:sp>
      <p:sp>
        <p:nvSpPr>
          <p:cNvPr id="3" name="Subtitle 2"/>
          <p:cNvSpPr>
            <a:spLocks noGrp="1"/>
          </p:cNvSpPr>
          <p:nvPr>
            <p:ph type="subTitle" idx="1"/>
          </p:nvPr>
        </p:nvSpPr>
        <p:spPr>
          <a:xfrm>
            <a:off x="457200" y="1219200"/>
            <a:ext cx="8458200" cy="5410200"/>
          </a:xfrm>
        </p:spPr>
        <p:txBody>
          <a:bodyPr/>
          <a:lstStyle/>
          <a:p>
            <a:pPr marL="457200" indent="-457200" algn="l">
              <a:buFont typeface="Wingdings" panose="05000000000000000000" pitchFamily="2" charset="2"/>
              <a:buChar char="Ø"/>
            </a:pPr>
            <a:r>
              <a:rPr lang="en-US" dirty="0">
                <a:solidFill>
                  <a:srgbClr val="C00000"/>
                </a:solidFill>
              </a:rPr>
              <a:t>c</a:t>
            </a:r>
            <a:r>
              <a:rPr lang="en-US" dirty="0" smtClean="0">
                <a:solidFill>
                  <a:srgbClr val="C00000"/>
                </a:solidFill>
              </a:rPr>
              <a:t>alling you to be vigilant regarding creep and drift in favor of promoting gospel principles and living into communal norms set by canons and diocesan policy</a:t>
            </a:r>
          </a:p>
          <a:p>
            <a:pPr marL="457200" indent="-457200" algn="l">
              <a:buFont typeface="Wingdings" panose="05000000000000000000" pitchFamily="2" charset="2"/>
              <a:buChar char="Ø"/>
            </a:pPr>
            <a:r>
              <a:rPr lang="en-US" dirty="0">
                <a:solidFill>
                  <a:srgbClr val="C00000"/>
                </a:solidFill>
              </a:rPr>
              <a:t>n</a:t>
            </a:r>
            <a:r>
              <a:rPr lang="en-US" dirty="0" smtClean="0">
                <a:solidFill>
                  <a:srgbClr val="C00000"/>
                </a:solidFill>
              </a:rPr>
              <a:t>avigating the path between the extremes of consensus-style democracy on the one hand and unreceptive hierarchical forms on the other.</a:t>
            </a:r>
          </a:p>
          <a:p>
            <a:pPr marL="457200" indent="-457200" algn="l">
              <a:buFont typeface="Wingdings" panose="05000000000000000000" pitchFamily="2" charset="2"/>
              <a:buChar char="Ø"/>
            </a:pPr>
            <a:r>
              <a:rPr lang="en-US" dirty="0">
                <a:solidFill>
                  <a:srgbClr val="C00000"/>
                </a:solidFill>
              </a:rPr>
              <a:t>g</a:t>
            </a:r>
            <a:r>
              <a:rPr lang="en-US" dirty="0" smtClean="0">
                <a:solidFill>
                  <a:srgbClr val="C00000"/>
                </a:solidFill>
              </a:rPr>
              <a:t>athering you together as often as possible</a:t>
            </a:r>
          </a:p>
          <a:p>
            <a:pPr marL="457200" indent="-457200" algn="l">
              <a:buFont typeface="Wingdings" panose="05000000000000000000" pitchFamily="2" charset="2"/>
              <a:buChar char="Ø"/>
            </a:pPr>
            <a:r>
              <a:rPr lang="en-US" dirty="0">
                <a:solidFill>
                  <a:srgbClr val="C00000"/>
                </a:solidFill>
              </a:rPr>
              <a:t>b</a:t>
            </a:r>
            <a:r>
              <a:rPr lang="en-US" dirty="0" smtClean="0">
                <a:solidFill>
                  <a:srgbClr val="C00000"/>
                </a:solidFill>
              </a:rPr>
              <a:t>eing your bishop for this interim time</a:t>
            </a:r>
            <a:endParaRPr lang="en-US" dirty="0">
              <a:solidFill>
                <a:srgbClr val="C00000"/>
              </a:solidFill>
            </a:endParaRPr>
          </a:p>
        </p:txBody>
      </p:sp>
    </p:spTree>
    <p:extLst>
      <p:ext uri="{BB962C8B-B14F-4D97-AF65-F5344CB8AC3E}">
        <p14:creationId xmlns:p14="http://schemas.microsoft.com/office/powerpoint/2010/main" val="50049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3200"/>
          </a:xfrm>
        </p:spPr>
        <p:txBody>
          <a:bodyPr>
            <a:normAutofit fontScale="90000"/>
          </a:bodyPr>
          <a:lstStyle/>
          <a:p>
            <a:r>
              <a:rPr lang="en-US" sz="4900" dirty="0" smtClean="0"/>
              <a:t>My prayer is that we will work together to give your new bishop a healthy diocese focused on the Gospel, community norms, and mission and ministry – a diocese practicing radical hospitality, radical love, radical generosity, radical witness to the world of another way of living.</a:t>
            </a:r>
            <a:r>
              <a:rPr lang="en-US" dirty="0" smtClean="0"/>
              <a:t/>
            </a:r>
            <a:br>
              <a:rPr lang="en-US" dirty="0" smtClean="0"/>
            </a:br>
            <a:endParaRPr lang="en-US" dirty="0"/>
          </a:p>
        </p:txBody>
      </p:sp>
    </p:spTree>
    <p:extLst>
      <p:ext uri="{BB962C8B-B14F-4D97-AF65-F5344CB8AC3E}">
        <p14:creationId xmlns:p14="http://schemas.microsoft.com/office/powerpoint/2010/main" val="2443083287"/>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1"/>
            <a:ext cx="7772400" cy="838199"/>
          </a:xfrm>
        </p:spPr>
        <p:txBody>
          <a:bodyPr/>
          <a:lstStyle/>
          <a:p>
            <a:pPr algn="l"/>
            <a:r>
              <a:rPr lang="en-US" dirty="0" smtClean="0"/>
              <a:t>What I’m asking of you</a:t>
            </a:r>
            <a:endParaRPr lang="en-US" dirty="0"/>
          </a:p>
        </p:txBody>
      </p:sp>
      <p:sp>
        <p:nvSpPr>
          <p:cNvPr id="3" name="Subtitle 2"/>
          <p:cNvSpPr>
            <a:spLocks noGrp="1"/>
          </p:cNvSpPr>
          <p:nvPr>
            <p:ph type="subTitle" idx="1"/>
          </p:nvPr>
        </p:nvSpPr>
        <p:spPr>
          <a:xfrm>
            <a:off x="762000" y="914400"/>
            <a:ext cx="7924800" cy="5715000"/>
          </a:xfrm>
        </p:spPr>
        <p:txBody>
          <a:bodyPr/>
          <a:lstStyle/>
          <a:p>
            <a:pPr marL="457200" indent="-457200" algn="l">
              <a:buFont typeface="Wingdings" panose="05000000000000000000" pitchFamily="2" charset="2"/>
              <a:buChar char="ü"/>
            </a:pPr>
            <a:r>
              <a:rPr lang="en-US" dirty="0" smtClean="0"/>
              <a:t>Pray the Scriptures (fruits of prayer)</a:t>
            </a:r>
          </a:p>
          <a:p>
            <a:pPr marL="457200" indent="-457200" algn="l">
              <a:buFont typeface="Wingdings" panose="05000000000000000000" pitchFamily="2" charset="2"/>
              <a:buChar char="ü"/>
            </a:pPr>
            <a:r>
              <a:rPr lang="en-US" dirty="0" smtClean="0"/>
              <a:t>Be aware of what we are to be about (members/disciples)</a:t>
            </a:r>
          </a:p>
          <a:p>
            <a:pPr marL="457200" indent="-457200" algn="l">
              <a:buFont typeface="Wingdings" panose="05000000000000000000" pitchFamily="2" charset="2"/>
              <a:buChar char="ü"/>
            </a:pPr>
            <a:r>
              <a:rPr lang="en-US" dirty="0" smtClean="0"/>
              <a:t>Cooperate – row in the same direction</a:t>
            </a:r>
          </a:p>
          <a:p>
            <a:pPr marL="457200" indent="-457200" algn="l">
              <a:buFont typeface="Wingdings" panose="05000000000000000000" pitchFamily="2" charset="2"/>
              <a:buChar char="ü"/>
            </a:pPr>
            <a:r>
              <a:rPr lang="en-US" dirty="0" smtClean="0"/>
              <a:t>See the Church beyond your parish</a:t>
            </a:r>
          </a:p>
          <a:p>
            <a:pPr marL="457200" indent="-457200" algn="l">
              <a:buFont typeface="Wingdings" panose="05000000000000000000" pitchFamily="2" charset="2"/>
              <a:buChar char="ü"/>
            </a:pPr>
            <a:r>
              <a:rPr lang="en-US" dirty="0" smtClean="0"/>
              <a:t>Gladly sacrifice for the sake of the whole – for the sake of mission and ministry</a:t>
            </a:r>
          </a:p>
          <a:p>
            <a:pPr marL="457200" indent="-457200" algn="l">
              <a:buFont typeface="Wingdings" panose="05000000000000000000" pitchFamily="2" charset="2"/>
              <a:buChar char="ü"/>
            </a:pPr>
            <a:r>
              <a:rPr lang="en-US" dirty="0" smtClean="0"/>
              <a:t>Live into the promises you made at your baptism and ordination</a:t>
            </a:r>
          </a:p>
          <a:p>
            <a:pPr marL="457200" indent="-457200" algn="l">
              <a:buFont typeface="Wingdings" panose="05000000000000000000" pitchFamily="2" charset="2"/>
              <a:buChar char="ü"/>
            </a:pPr>
            <a:r>
              <a:rPr lang="en-US" dirty="0" smtClean="0"/>
              <a:t>Stay in role</a:t>
            </a:r>
            <a:endParaRPr lang="en-US" dirty="0"/>
          </a:p>
        </p:txBody>
      </p:sp>
    </p:spTree>
    <p:extLst>
      <p:ext uri="{BB962C8B-B14F-4D97-AF65-F5344CB8AC3E}">
        <p14:creationId xmlns:p14="http://schemas.microsoft.com/office/powerpoint/2010/main" val="239250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84150"/>
          </a:xfrm>
        </p:spPr>
        <p:txBody>
          <a:bodyPr>
            <a:normAutofit fontScale="90000"/>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0" y="152400"/>
            <a:ext cx="4876800" cy="6477000"/>
          </a:xfrm>
        </p:spPr>
      </p:pic>
      <p:sp>
        <p:nvSpPr>
          <p:cNvPr id="4" name="Text Placeholder 3"/>
          <p:cNvSpPr>
            <a:spLocks noGrp="1"/>
          </p:cNvSpPr>
          <p:nvPr>
            <p:ph type="body" sz="half" idx="2"/>
          </p:nvPr>
        </p:nvSpPr>
        <p:spPr>
          <a:xfrm>
            <a:off x="457200" y="457200"/>
            <a:ext cx="3276600" cy="6172200"/>
          </a:xfrm>
        </p:spPr>
        <p:txBody>
          <a:bodyPr>
            <a:normAutofit/>
          </a:bodyPr>
          <a:lstStyle/>
          <a:p>
            <a:r>
              <a:rPr lang="en-US" sz="3600" dirty="0" smtClean="0"/>
              <a:t>When the person God has already chosen to be your bishop is consecrated I will help her/him in every way I can and quietly return to retirement.</a:t>
            </a:r>
            <a:endParaRPr lang="en-US" sz="3600" dirty="0"/>
          </a:p>
        </p:txBody>
      </p:sp>
    </p:spTree>
    <p:extLst>
      <p:ext uri="{BB962C8B-B14F-4D97-AF65-F5344CB8AC3E}">
        <p14:creationId xmlns:p14="http://schemas.microsoft.com/office/powerpoint/2010/main" val="165581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914400"/>
            <a:ext cx="4724400" cy="5181600"/>
          </a:xfrm>
        </p:spPr>
      </p:pic>
      <p:sp>
        <p:nvSpPr>
          <p:cNvPr id="3" name="Title 2"/>
          <p:cNvSpPr>
            <a:spLocks noGrp="1"/>
          </p:cNvSpPr>
          <p:nvPr>
            <p:ph type="title"/>
          </p:nvPr>
        </p:nvSpPr>
        <p:spPr>
          <a:xfrm>
            <a:off x="457200" y="2514600"/>
            <a:ext cx="8229600" cy="1143000"/>
          </a:xfrm>
        </p:spPr>
        <p:txBody>
          <a:bodyPr>
            <a:noAutofit/>
          </a:bodyPr>
          <a:lstStyle/>
          <a:p>
            <a:r>
              <a:rPr lang="en-US" sz="9600" dirty="0" smtClean="0"/>
              <a:t>Bishop Bob</a:t>
            </a:r>
            <a:endParaRPr lang="en-US" sz="9600" dirty="0"/>
          </a:p>
        </p:txBody>
      </p:sp>
    </p:spTree>
    <p:extLst>
      <p:ext uri="{BB962C8B-B14F-4D97-AF65-F5344CB8AC3E}">
        <p14:creationId xmlns:p14="http://schemas.microsoft.com/office/powerpoint/2010/main" val="5698904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1143000"/>
            <a:ext cx="4038600" cy="5410200"/>
          </a:xfrm>
        </p:spPr>
      </p:pic>
    </p:spTree>
    <p:extLst>
      <p:ext uri="{BB962C8B-B14F-4D97-AF65-F5344CB8AC3E}">
        <p14:creationId xmlns:p14="http://schemas.microsoft.com/office/powerpoint/2010/main" val="171077042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6" y="-17206"/>
            <a:ext cx="8763000" cy="7332406"/>
          </a:xfrm>
        </p:spPr>
        <p:txBody>
          <a:bodyPr>
            <a:noAutofit/>
          </a:bodyPr>
          <a:lstStyle/>
          <a:p>
            <a:r>
              <a:rPr lang="en-US" b="1" dirty="0" smtClean="0">
                <a:solidFill>
                  <a:srgbClr val="FF0000"/>
                </a:solidFill>
                <a:latin typeface="Lucida Handwriting" panose="03010101010101010101" pitchFamily="66" charset="0"/>
              </a:rPr>
              <a:t>God brought me to this</a:t>
            </a:r>
            <a:br>
              <a:rPr lang="en-US" b="1" dirty="0" smtClean="0">
                <a:solidFill>
                  <a:srgbClr val="FF0000"/>
                </a:solidFill>
                <a:latin typeface="Lucida Handwriting" panose="03010101010101010101" pitchFamily="66" charset="0"/>
              </a:rPr>
            </a:br>
            <a:r>
              <a:rPr lang="en-US" b="1" dirty="0" smtClean="0">
                <a:solidFill>
                  <a:srgbClr val="FF0000"/>
                </a:solidFill>
                <a:latin typeface="Lucida Handwriting" panose="03010101010101010101" pitchFamily="66" charset="0"/>
              </a:rPr>
              <a:t>so that </a:t>
            </a:r>
            <a:br>
              <a:rPr lang="en-US" b="1" dirty="0" smtClean="0">
                <a:solidFill>
                  <a:srgbClr val="FF0000"/>
                </a:solidFill>
                <a:latin typeface="Lucida Handwriting" panose="03010101010101010101" pitchFamily="66" charset="0"/>
              </a:rPr>
            </a:br>
            <a:r>
              <a:rPr lang="en-US" b="1" dirty="0" smtClean="0">
                <a:solidFill>
                  <a:srgbClr val="FF0000"/>
                </a:solidFill>
                <a:latin typeface="Lucida Handwriting" panose="03010101010101010101" pitchFamily="66" charset="0"/>
              </a:rPr>
              <a:t>you would form me </a:t>
            </a:r>
            <a:br>
              <a:rPr lang="en-US" b="1" dirty="0" smtClean="0">
                <a:solidFill>
                  <a:srgbClr val="FF0000"/>
                </a:solidFill>
                <a:latin typeface="Lucida Handwriting" panose="03010101010101010101" pitchFamily="66" charset="0"/>
              </a:rPr>
            </a:br>
            <a:r>
              <a:rPr lang="en-US" b="1" dirty="0" smtClean="0">
                <a:solidFill>
                  <a:srgbClr val="FF0000"/>
                </a:solidFill>
                <a:latin typeface="Lucida Handwriting" panose="03010101010101010101" pitchFamily="66" charset="0"/>
              </a:rPr>
              <a:t>and I </a:t>
            </a:r>
            <a:br>
              <a:rPr lang="en-US" b="1" dirty="0" smtClean="0">
                <a:solidFill>
                  <a:srgbClr val="FF0000"/>
                </a:solidFill>
                <a:latin typeface="Lucida Handwriting" panose="03010101010101010101" pitchFamily="66" charset="0"/>
              </a:rPr>
            </a:br>
            <a:r>
              <a:rPr lang="en-US" b="1" dirty="0" smtClean="0">
                <a:solidFill>
                  <a:srgbClr val="FF0000"/>
                </a:solidFill>
                <a:latin typeface="Lucida Handwriting" panose="03010101010101010101" pitchFamily="66" charset="0"/>
              </a:rPr>
              <a:t>would form you </a:t>
            </a:r>
            <a:br>
              <a:rPr lang="en-US" b="1" dirty="0" smtClean="0">
                <a:solidFill>
                  <a:srgbClr val="FF0000"/>
                </a:solidFill>
                <a:latin typeface="Lucida Handwriting" panose="03010101010101010101" pitchFamily="66" charset="0"/>
              </a:rPr>
            </a:br>
            <a:r>
              <a:rPr lang="en-US" b="1" dirty="0" smtClean="0">
                <a:solidFill>
                  <a:srgbClr val="FF0000"/>
                </a:solidFill>
                <a:latin typeface="Lucida Handwriting" panose="03010101010101010101" pitchFamily="66" charset="0"/>
              </a:rPr>
              <a:t>more and more into</a:t>
            </a:r>
            <a:br>
              <a:rPr lang="en-US" b="1" dirty="0" smtClean="0">
                <a:solidFill>
                  <a:srgbClr val="FF0000"/>
                </a:solidFill>
                <a:latin typeface="Lucida Handwriting" panose="03010101010101010101" pitchFamily="66" charset="0"/>
              </a:rPr>
            </a:br>
            <a:r>
              <a:rPr lang="en-US" b="1" dirty="0" smtClean="0">
                <a:solidFill>
                  <a:srgbClr val="FF0000"/>
                </a:solidFill>
                <a:latin typeface="Lucida Handwriting" panose="03010101010101010101" pitchFamily="66" charset="0"/>
              </a:rPr>
              <a:t>who God created us to be.</a:t>
            </a:r>
            <a:br>
              <a:rPr lang="en-US" b="1" dirty="0" smtClean="0">
                <a:solidFill>
                  <a:srgbClr val="FF0000"/>
                </a:solidFill>
                <a:latin typeface="Lucida Handwriting" panose="03010101010101010101" pitchFamily="66" charset="0"/>
              </a:rPr>
            </a:br>
            <a:r>
              <a:rPr lang="en-US" sz="4800" b="1" dirty="0" smtClean="0">
                <a:solidFill>
                  <a:srgbClr val="002060"/>
                </a:solidFill>
                <a:latin typeface="Lucida Handwriting" panose="03010101010101010101" pitchFamily="66" charset="0"/>
              </a:rPr>
              <a:t>Our journey to God continues together.</a:t>
            </a:r>
            <a:br>
              <a:rPr lang="en-US" sz="4800" b="1" dirty="0" smtClean="0">
                <a:solidFill>
                  <a:srgbClr val="002060"/>
                </a:solidFill>
                <a:latin typeface="Lucida Handwriting" panose="03010101010101010101" pitchFamily="66" charset="0"/>
              </a:rPr>
            </a:br>
            <a:endParaRPr lang="en-US" sz="4800" b="1" dirty="0">
              <a:solidFill>
                <a:srgbClr val="002060"/>
              </a:solidFill>
              <a:latin typeface="Lucida Handwriting" panose="03010101010101010101" pitchFamily="66" charset="0"/>
            </a:endParaRPr>
          </a:p>
        </p:txBody>
      </p:sp>
      <p:sp>
        <p:nvSpPr>
          <p:cNvPr id="4" name="Subtitle 3"/>
          <p:cNvSpPr>
            <a:spLocks noGrp="1"/>
          </p:cNvSpPr>
          <p:nvPr>
            <p:ph type="subTitle" idx="1"/>
          </p:nvPr>
        </p:nvSpPr>
        <p:spPr>
          <a:xfrm>
            <a:off x="1371600" y="5486400"/>
            <a:ext cx="6400800"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321493635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676399"/>
          </a:xfrm>
        </p:spPr>
        <p:txBody>
          <a:bodyPr>
            <a:normAutofit fontScale="90000"/>
          </a:bodyPr>
          <a:lstStyle/>
          <a:p>
            <a:r>
              <a:rPr lang="en-US" sz="6000" b="1" i="1" dirty="0" smtClean="0"/>
              <a:t>THE INTERIM TIME</a:t>
            </a:r>
            <a:r>
              <a:rPr lang="en-US" dirty="0" smtClean="0"/>
              <a:t/>
            </a:r>
            <a:br>
              <a:rPr lang="en-US" dirty="0" smtClean="0"/>
            </a:br>
            <a:endParaRPr lang="en-US" dirty="0"/>
          </a:p>
        </p:txBody>
      </p:sp>
      <p:sp>
        <p:nvSpPr>
          <p:cNvPr id="3" name="Subtitle 2"/>
          <p:cNvSpPr>
            <a:spLocks noGrp="1"/>
          </p:cNvSpPr>
          <p:nvPr>
            <p:ph type="subTitle" idx="1"/>
          </p:nvPr>
        </p:nvSpPr>
        <p:spPr>
          <a:xfrm>
            <a:off x="1371600" y="3124200"/>
            <a:ext cx="6400800" cy="3200400"/>
          </a:xfrm>
        </p:spPr>
        <p:txBody>
          <a:bodyPr>
            <a:normAutofit/>
          </a:bodyPr>
          <a:lstStyle/>
          <a:p>
            <a:r>
              <a:rPr lang="en-US" sz="6000" b="1" dirty="0" smtClean="0">
                <a:solidFill>
                  <a:schemeClr val="accent2">
                    <a:lumMod val="50000"/>
                  </a:schemeClr>
                </a:solidFill>
              </a:rPr>
              <a:t>HEALING </a:t>
            </a:r>
          </a:p>
          <a:p>
            <a:r>
              <a:rPr lang="en-US" sz="6000" b="1" dirty="0" smtClean="0">
                <a:solidFill>
                  <a:schemeClr val="accent2">
                    <a:lumMod val="50000"/>
                  </a:schemeClr>
                </a:solidFill>
              </a:rPr>
              <a:t>AND </a:t>
            </a:r>
          </a:p>
          <a:p>
            <a:r>
              <a:rPr lang="en-US" sz="6000" b="1" dirty="0" smtClean="0">
                <a:solidFill>
                  <a:schemeClr val="accent2">
                    <a:lumMod val="50000"/>
                  </a:schemeClr>
                </a:solidFill>
              </a:rPr>
              <a:t>COMMUNITY</a:t>
            </a:r>
            <a:endParaRPr lang="en-US" sz="6000" b="1" dirty="0">
              <a:solidFill>
                <a:schemeClr val="accent2">
                  <a:lumMod val="50000"/>
                </a:schemeClr>
              </a:solidFill>
            </a:endParaRPr>
          </a:p>
        </p:txBody>
      </p:sp>
    </p:spTree>
    <p:extLst>
      <p:ext uri="{BB962C8B-B14F-4D97-AF65-F5344CB8AC3E}">
        <p14:creationId xmlns:p14="http://schemas.microsoft.com/office/powerpoint/2010/main" val="28824791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b="1" dirty="0" smtClean="0"/>
              <a:t>You must do the work healing and community building.</a:t>
            </a:r>
            <a:endParaRPr lang="en-US" b="1" dirty="0"/>
          </a:p>
        </p:txBody>
      </p:sp>
      <p:sp>
        <p:nvSpPr>
          <p:cNvPr id="3" name="Subtitle 2"/>
          <p:cNvSpPr>
            <a:spLocks noGrp="1"/>
          </p:cNvSpPr>
          <p:nvPr>
            <p:ph type="subTitle" idx="1"/>
          </p:nvPr>
        </p:nvSpPr>
        <p:spPr/>
        <p:txBody>
          <a:bodyPr>
            <a:normAutofit/>
          </a:bodyPr>
          <a:lstStyle/>
          <a:p>
            <a:r>
              <a:rPr lang="en-US" sz="4400" dirty="0" smtClean="0">
                <a:solidFill>
                  <a:srgbClr val="00B0F0"/>
                </a:solidFill>
              </a:rPr>
              <a:t>I can only name it and call you to it.</a:t>
            </a:r>
            <a:endParaRPr lang="en-US" sz="4400" dirty="0">
              <a:solidFill>
                <a:srgbClr val="00B0F0"/>
              </a:solidFill>
            </a:endParaRPr>
          </a:p>
        </p:txBody>
      </p:sp>
    </p:spTree>
    <p:extLst>
      <p:ext uri="{BB962C8B-B14F-4D97-AF65-F5344CB8AC3E}">
        <p14:creationId xmlns:p14="http://schemas.microsoft.com/office/powerpoint/2010/main" val="15423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sz="6000" dirty="0" smtClean="0"/>
              <a:t>My Leadership Style:</a:t>
            </a:r>
            <a:endParaRPr lang="en-US" sz="6000" dirty="0"/>
          </a:p>
        </p:txBody>
      </p:sp>
      <p:sp>
        <p:nvSpPr>
          <p:cNvPr id="3" name="Subtitle 2"/>
          <p:cNvSpPr>
            <a:spLocks noGrp="1"/>
          </p:cNvSpPr>
          <p:nvPr>
            <p:ph type="subTitle" idx="1"/>
          </p:nvPr>
        </p:nvSpPr>
        <p:spPr>
          <a:xfrm>
            <a:off x="838200" y="3200400"/>
            <a:ext cx="7391400" cy="2590800"/>
          </a:xfrm>
        </p:spPr>
        <p:txBody>
          <a:bodyPr/>
          <a:lstStyle/>
          <a:p>
            <a:r>
              <a:rPr lang="en-US" sz="4800" dirty="0" smtClean="0">
                <a:solidFill>
                  <a:srgbClr val="7030A0"/>
                </a:solidFill>
              </a:rPr>
              <a:t>The Wisdom Teachings of Three Greats </a:t>
            </a:r>
          </a:p>
          <a:p>
            <a:r>
              <a:rPr lang="en-US" sz="4800" dirty="0" smtClean="0">
                <a:solidFill>
                  <a:srgbClr val="7030A0"/>
                </a:solidFill>
              </a:rPr>
              <a:t>(2 Rabbis, 1 Abbot)</a:t>
            </a:r>
          </a:p>
          <a:p>
            <a:endParaRPr lang="en-US" dirty="0"/>
          </a:p>
        </p:txBody>
      </p:sp>
    </p:spTree>
    <p:extLst>
      <p:ext uri="{BB962C8B-B14F-4D97-AF65-F5344CB8AC3E}">
        <p14:creationId xmlns:p14="http://schemas.microsoft.com/office/powerpoint/2010/main" val="119811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TotalTime>
  <Words>851</Words>
  <Application>Microsoft Office PowerPoint</Application>
  <PresentationFormat>On-screen Show (4:3)</PresentationFormat>
  <Paragraphs>89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What should I call you?</vt:lpstr>
      <vt:lpstr>Bob</vt:lpstr>
      <vt:lpstr>Bishop Gepert</vt:lpstr>
      <vt:lpstr>Bishop Bob</vt:lpstr>
      <vt:lpstr>RETIREMENT</vt:lpstr>
      <vt:lpstr>God brought me to this so that  you would form me  and I  would form you  more and more into who God created us to be. Our journey to God continues together. </vt:lpstr>
      <vt:lpstr>THE INTERIM TIME </vt:lpstr>
      <vt:lpstr>You must do the work healing and community building.</vt:lpstr>
      <vt:lpstr>My Leadership Style:</vt:lpstr>
      <vt:lpstr>THE WISDOM OF JESUS</vt:lpstr>
      <vt:lpstr>Jesus – living in the kingdom of God and God’s will above all else </vt:lpstr>
      <vt:lpstr>THE WISDOM OF THE   RULE OF ST. BENEDICT</vt:lpstr>
      <vt:lpstr>Rule of Benedict - moving deeper in relationship with God and organizing Christian Community</vt:lpstr>
      <vt:lpstr>THE WISDOM OF FAMILY SYSTEMS </vt:lpstr>
      <vt:lpstr>Friedman – self-work = health in the whole system, being a peaceful presence in the midst of turmoil, the ability to take a stand based on principles</vt:lpstr>
      <vt:lpstr>JESUS/BENEDICT/FRIEDMAN Leadership based on principles and needs, emphasizing the message rather than the individual.   Leadership which provides opportunities for spiritual growth and organizes community with clarity.  Leadership which names the secrets, seeks transparency in all things, and works with motivated people and parishes for positive change.</vt:lpstr>
      <vt:lpstr>The Right Reverend</vt:lpstr>
      <vt:lpstr>Bishop-as-Abbot</vt:lpstr>
      <vt:lpstr>PowerPoint Presentation</vt:lpstr>
      <vt:lpstr>HEALING – naming (expose to light), treatment, different way of living</vt:lpstr>
      <vt:lpstr>Rowing in the Same Direction</vt:lpstr>
      <vt:lpstr>Tithing Statement: A Promise to You and the Mission of the Church</vt:lpstr>
      <vt:lpstr>Diocese of the Dominican Republic</vt:lpstr>
      <vt:lpstr>Making Beautiful Music Bishop and Diocese Together</vt:lpstr>
      <vt:lpstr>Creep and Drift</vt:lpstr>
      <vt:lpstr>Creep</vt:lpstr>
      <vt:lpstr>Drift </vt:lpstr>
      <vt:lpstr>Reform</vt:lpstr>
      <vt:lpstr>During our time together I will …</vt:lpstr>
      <vt:lpstr>Promote Healing By </vt:lpstr>
      <vt:lpstr>Promote Healing By</vt:lpstr>
      <vt:lpstr>Promoting Community by</vt:lpstr>
      <vt:lpstr>Promoting Community By</vt:lpstr>
      <vt:lpstr>My prayer is that we will work together to give your new bishop a healthy diocese focused on the Gospel, community norms, and mission and ministry – a diocese practicing radical hospitality, radical love, radical generosity, radical witness to the world of another way of living. </vt:lpstr>
      <vt:lpstr>What I’m asking of you</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83</cp:revision>
  <dcterms:created xsi:type="dcterms:W3CDTF">2014-06-06T15:24:01Z</dcterms:created>
  <dcterms:modified xsi:type="dcterms:W3CDTF">2014-06-13T20:43:21Z</dcterms:modified>
</cp:coreProperties>
</file>